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4">
  <p:sldMasterIdLst>
    <p:sldMasterId id="2147483780" r:id="rId1"/>
    <p:sldMasterId id="2147483781" r:id="rId2"/>
    <p:sldMasterId id="2147483782" r:id="rId3"/>
  </p:sldMasterIdLst>
  <p:notesMasterIdLst>
    <p:notesMasterId r:id="rId63"/>
  </p:notesMasterIdLst>
  <p:handoutMasterIdLst>
    <p:handoutMasterId r:id="rId64"/>
  </p:handoutMasterIdLst>
  <p:sldIdLst>
    <p:sldId id="340" r:id="rId4"/>
    <p:sldId id="273" r:id="rId5"/>
    <p:sldId id="342" r:id="rId6"/>
    <p:sldId id="338" r:id="rId7"/>
    <p:sldId id="262" r:id="rId8"/>
    <p:sldId id="260" r:id="rId9"/>
    <p:sldId id="261" r:id="rId10"/>
    <p:sldId id="274" r:id="rId11"/>
    <p:sldId id="276" r:id="rId12"/>
    <p:sldId id="284" r:id="rId13"/>
    <p:sldId id="270" r:id="rId14"/>
    <p:sldId id="281" r:id="rId15"/>
    <p:sldId id="271" r:id="rId16"/>
    <p:sldId id="282" r:id="rId17"/>
    <p:sldId id="283" r:id="rId18"/>
    <p:sldId id="272" r:id="rId19"/>
    <p:sldId id="341" r:id="rId20"/>
    <p:sldId id="289" r:id="rId21"/>
    <p:sldId id="290" r:id="rId22"/>
    <p:sldId id="292" r:id="rId23"/>
    <p:sldId id="291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6" r:id="rId35"/>
    <p:sldId id="303" r:id="rId36"/>
    <p:sldId id="304" r:id="rId37"/>
    <p:sldId id="305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7" r:id="rId58"/>
    <p:sldId id="328" r:id="rId59"/>
    <p:sldId id="329" r:id="rId60"/>
    <p:sldId id="326" r:id="rId61"/>
    <p:sldId id="330" r:id="rId62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D97254-A117-4E01-8086-97E48DAAB343}">
  <a:tblStyle styleId="{9FD97254-A117-4E01-8086-97E48DAAB3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2" autoAdjust="0"/>
    <p:restoredTop sz="94660"/>
  </p:normalViewPr>
  <p:slideViewPr>
    <p:cSldViewPr snapToGrid="0">
      <p:cViewPr varScale="1">
        <p:scale>
          <a:sx n="41" d="100"/>
          <a:sy n="41" d="100"/>
        </p:scale>
        <p:origin x="648" y="43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B025A4-6434-436C-A904-5ECB0CAA73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34C06-9195-4462-90D7-3FE1F01016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E7B86-5A5C-4DFA-A198-EAE2AA1BC34B}" type="datetimeFigureOut">
              <a:rPr lang="en-AU" smtClean="0"/>
              <a:t>20/01/2021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73B93-1292-4953-8AF8-98DDB5347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850B3-4263-4861-9B3D-746C7FA4FA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5D50C-5079-4757-A1AF-7C003D832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68426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90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637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718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45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495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220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98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202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634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8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924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461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380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982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5_5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5_5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287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8bd883d69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8bd883d69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8bd883d690_5_5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8bd883d690_5_5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8bd883d69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8bd883d69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99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8bd883d69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8bd883d69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8bd883d69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8bd883d69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65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8bd883d69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8bd883d69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57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20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19.xml"/><Relationship Id="rId52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2" r:id="rId16"/>
    <p:sldLayoutId id="2147483723" r:id="rId17"/>
    <p:sldLayoutId id="2147483724" r:id="rId18"/>
    <p:sldLayoutId id="2147483725" r:id="rId19"/>
    <p:sldLayoutId id="2147483726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42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FF7D81-A762-4E38-9556-5A6F002F5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77650" cy="141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3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day&#10;&#10;Description automatically generated">
            <a:extLst>
              <a:ext uri="{FF2B5EF4-FFF2-40B4-BE49-F238E27FC236}">
                <a16:creationId xmlns:a16="http://schemas.microsoft.com/office/drawing/2014/main" id="{0931BC37-32FA-47DA-9B16-78938FADA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t="24211" b="39989"/>
          <a:stretch/>
        </p:blipFill>
        <p:spPr>
          <a:xfrm>
            <a:off x="5723867" y="8227996"/>
            <a:ext cx="14492325" cy="54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21720-30CA-4495-8999-B19F67C1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75" y="3117013"/>
            <a:ext cx="22914900" cy="2112900"/>
          </a:xfrm>
        </p:spPr>
        <p:txBody>
          <a:bodyPr/>
          <a:lstStyle/>
          <a:p>
            <a:r>
              <a:rPr lang="en-AU" sz="19900" dirty="0"/>
              <a:t>Summary of Results</a:t>
            </a:r>
          </a:p>
        </p:txBody>
      </p:sp>
    </p:spTree>
    <p:extLst>
      <p:ext uri="{BB962C8B-B14F-4D97-AF65-F5344CB8AC3E}">
        <p14:creationId xmlns:p14="http://schemas.microsoft.com/office/powerpoint/2010/main" val="221823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5" name="Google Shape;243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36" name="Google Shape;2436;p15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11</a:t>
            </a:fld>
            <a:endParaRPr sz="1600"/>
          </a:p>
        </p:txBody>
      </p:sp>
      <p:sp>
        <p:nvSpPr>
          <p:cNvPr id="2437" name="Google Shape;2437;p150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Maintaining Access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38" name="Google Shape;2438;p150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51"/>
          <p:cNvSpPr txBox="1">
            <a:spLocks noGrp="1"/>
          </p:cNvSpPr>
          <p:nvPr>
            <p:ph type="title"/>
          </p:nvPr>
        </p:nvSpPr>
        <p:spPr>
          <a:xfrm>
            <a:off x="2097087" y="-25448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bg1"/>
                </a:solidFill>
              </a:rPr>
              <a:t>Main target of attack: </a:t>
            </a:r>
            <a:br>
              <a:rPr lang="en-US" sz="8000" b="1" dirty="0">
                <a:solidFill>
                  <a:schemeClr val="bg1"/>
                </a:solidFill>
              </a:rPr>
            </a:br>
            <a:r>
              <a:rPr lang="en-US" sz="8000" b="1" dirty="0">
                <a:solidFill>
                  <a:schemeClr val="bg1"/>
                </a:solidFill>
              </a:rPr>
              <a:t>Backdooring the Target</a:t>
            </a:r>
            <a:endParaRPr sz="80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151"/>
          <p:cNvSpPr txBox="1">
            <a:spLocks noGrp="1"/>
          </p:cNvSpPr>
          <p:nvPr>
            <p:ph type="body" idx="3"/>
          </p:nvPr>
        </p:nvSpPr>
        <p:spPr>
          <a:xfrm>
            <a:off x="-861265" y="2786528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4400" b="1" dirty="0">
                <a:solidFill>
                  <a:schemeClr val="bg1"/>
                </a:solidFill>
              </a:rPr>
              <a:t>Backdoor Overview</a:t>
            </a:r>
            <a:endParaRPr sz="4400" dirty="0">
              <a:solidFill>
                <a:schemeClr val="bg1"/>
              </a:solidFill>
            </a:endParaRPr>
          </a:p>
          <a:p>
            <a:pPr marL="520700" lvl="0" indent="-571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4400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Created a hidden superuser with: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- an obfuscated name – </a:t>
            </a:r>
            <a:r>
              <a:rPr lang="en-US" sz="4400" b="1" i="1" dirty="0">
                <a:solidFill>
                  <a:schemeClr val="bg1"/>
                </a:solidFill>
              </a:rPr>
              <a:t>x23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- no home folder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- added to </a:t>
            </a:r>
            <a:r>
              <a:rPr lang="en-US" sz="4400" dirty="0" err="1">
                <a:solidFill>
                  <a:schemeClr val="bg1"/>
                </a:solidFill>
              </a:rPr>
              <a:t>sudo</a:t>
            </a:r>
            <a:r>
              <a:rPr lang="en-US" sz="4400" dirty="0">
                <a:solidFill>
                  <a:schemeClr val="bg1"/>
                </a:solidFill>
              </a:rPr>
              <a:t> group and root level </a:t>
            </a:r>
            <a:r>
              <a:rPr lang="en-US" sz="4400" dirty="0" err="1">
                <a:solidFill>
                  <a:schemeClr val="bg1"/>
                </a:solidFill>
              </a:rPr>
              <a:t>sudoers</a:t>
            </a:r>
            <a:r>
              <a:rPr lang="en-US" sz="4400" dirty="0">
                <a:solidFill>
                  <a:schemeClr val="bg1"/>
                </a:solidFill>
              </a:rPr>
              <a:t> entry</a:t>
            </a:r>
          </a:p>
          <a:p>
            <a:pPr marL="571500" indent="-571500">
              <a:lnSpc>
                <a:spcPct val="115000"/>
              </a:lnSpc>
              <a:spcBef>
                <a:spcPts val="1200"/>
              </a:spcBef>
              <a:buClr>
                <a:schemeClr val="bg1"/>
              </a:buClr>
              <a:buSzPts val="4400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Whitelisted attacking machine IP</a:t>
            </a:r>
          </a:p>
          <a:p>
            <a:pPr marL="571500" indent="-571500">
              <a:lnSpc>
                <a:spcPct val="115000"/>
              </a:lnSpc>
              <a:spcBef>
                <a:spcPts val="1200"/>
              </a:spcBef>
              <a:buClr>
                <a:schemeClr val="bg1"/>
              </a:buClr>
              <a:buSzPts val="4400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Opened an obfuscated (high number), persistent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buClr>
                <a:schemeClr val="bg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SSH port in the 50,000 range (port 22 may be monitored)</a:t>
            </a:r>
          </a:p>
          <a:p>
            <a:pPr marL="571500" indent="-571500">
              <a:lnSpc>
                <a:spcPct val="115000"/>
              </a:lnSpc>
              <a:spcBef>
                <a:spcPts val="1200"/>
              </a:spcBef>
              <a:buClr>
                <a:schemeClr val="bg1"/>
              </a:buClr>
              <a:buSzPts val="4400"/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Clr>
                <a:schemeClr val="bg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 Attacker can </a:t>
            </a:r>
            <a:r>
              <a:rPr lang="en-US" sz="4400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 in with </a:t>
            </a:r>
            <a:r>
              <a:rPr lang="en-US" sz="4400" i="1" dirty="0" err="1">
                <a:solidFill>
                  <a:schemeClr val="bg1"/>
                </a:solidFill>
                <a:sym typeface="Wingdings" panose="05000000000000000000" pitchFamily="2" charset="2"/>
              </a:rPr>
              <a:t>ssh</a:t>
            </a:r>
            <a:r>
              <a:rPr lang="en-US" sz="4400" i="1" dirty="0">
                <a:solidFill>
                  <a:schemeClr val="bg1"/>
                </a:solidFill>
                <a:sym typeface="Wingdings" panose="05000000000000000000" pitchFamily="2" charset="2"/>
              </a:rPr>
              <a:t> -p 52694 x23@192.168.1.110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buClr>
                <a:schemeClr val="bg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	 Then </a:t>
            </a:r>
            <a:r>
              <a:rPr lang="en-US" sz="4400" i="1" dirty="0" err="1">
                <a:solidFill>
                  <a:schemeClr val="bg1"/>
                </a:solidFill>
                <a:sym typeface="Wingdings" panose="05000000000000000000" pitchFamily="2" charset="2"/>
              </a:rPr>
              <a:t>sudo</a:t>
            </a:r>
            <a:r>
              <a:rPr lang="en-US" sz="4400" i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4400" i="1" dirty="0" err="1">
                <a:solidFill>
                  <a:schemeClr val="bg1"/>
                </a:solidFill>
                <a:sym typeface="Wingdings" panose="05000000000000000000" pitchFamily="2" charset="2"/>
              </a:rPr>
              <a:t>su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 to run as root.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5B6B0-2BC8-4E73-90EC-50953701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091" y="3590952"/>
            <a:ext cx="7230559" cy="986670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5A5C999-D782-47D2-A656-FD0566C9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24" y="39407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9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5B6B0-2BC8-4E73-90EC-50953701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2504" y="6504359"/>
            <a:ext cx="5414211" cy="7025341"/>
          </a:xfrm>
          <a:prstGeom prst="rect">
            <a:avLst/>
          </a:prstGeom>
        </p:spPr>
      </p:pic>
      <p:sp>
        <p:nvSpPr>
          <p:cNvPr id="2445" name="Google Shape;2445;p151"/>
          <p:cNvSpPr txBox="1">
            <a:spLocks noGrp="1"/>
          </p:cNvSpPr>
          <p:nvPr>
            <p:ph type="body" idx="3"/>
          </p:nvPr>
        </p:nvSpPr>
        <p:spPr>
          <a:xfrm>
            <a:off x="734230" y="186300"/>
            <a:ext cx="10902648" cy="5970488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- obfuscated name – </a:t>
            </a:r>
            <a:r>
              <a:rPr lang="en-US" sz="4400" b="1" i="1" dirty="0">
                <a:solidFill>
                  <a:schemeClr val="bg1"/>
                </a:solidFill>
              </a:rPr>
              <a:t>x23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- no home folder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- added to </a:t>
            </a:r>
            <a:r>
              <a:rPr lang="en-US" sz="4400" dirty="0" err="1">
                <a:solidFill>
                  <a:schemeClr val="bg1"/>
                </a:solidFill>
              </a:rPr>
              <a:t>sudo</a:t>
            </a:r>
            <a:r>
              <a:rPr lang="en-US" sz="4400" dirty="0">
                <a:solidFill>
                  <a:schemeClr val="bg1"/>
                </a:solidFill>
              </a:rPr>
              <a:t> group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- provided a login shell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</a:t>
            </a:r>
            <a:endParaRPr sz="4400" i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AE3530-2B69-44CC-BE09-C304962B7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904" y="103559"/>
            <a:ext cx="14284516" cy="5534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BDBBC-4881-4DDC-8226-BE20FA2AC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9753" y="5793664"/>
            <a:ext cx="10033667" cy="7922336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542E2066-986D-4A91-9BA3-E6B05284E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24" y="394078"/>
            <a:ext cx="2143125" cy="2143125"/>
          </a:xfrm>
          <a:prstGeom prst="rect">
            <a:avLst/>
          </a:prstGeom>
        </p:spPr>
      </p:pic>
      <p:sp>
        <p:nvSpPr>
          <p:cNvPr id="25" name="Google Shape;2445;p151">
            <a:extLst>
              <a:ext uri="{FF2B5EF4-FFF2-40B4-BE49-F238E27FC236}">
                <a16:creationId xmlns:a16="http://schemas.microsoft.com/office/drawing/2014/main" id="{CF4CC761-A07A-4741-B207-D11D0E6E9B78}"/>
              </a:ext>
            </a:extLst>
          </p:cNvPr>
          <p:cNvSpPr txBox="1">
            <a:spLocks/>
          </p:cNvSpPr>
          <p:nvPr/>
        </p:nvSpPr>
        <p:spPr>
          <a:xfrm>
            <a:off x="4728715" y="8093083"/>
            <a:ext cx="10902648" cy="597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-  root level </a:t>
            </a:r>
            <a:r>
              <a:rPr lang="en-US" sz="4400" dirty="0" err="1">
                <a:solidFill>
                  <a:schemeClr val="bg1"/>
                </a:solidFill>
              </a:rPr>
              <a:t>sudoers</a:t>
            </a:r>
            <a:r>
              <a:rPr lang="en-US" sz="4400" dirty="0">
                <a:solidFill>
                  <a:schemeClr val="bg1"/>
                </a:solidFill>
              </a:rPr>
              <a:t> entry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  <a:buFont typeface="Roboto"/>
              <a:buNone/>
            </a:pPr>
            <a:r>
              <a:rPr lang="en-US" sz="4400" dirty="0">
                <a:solidFill>
                  <a:schemeClr val="bg1"/>
                </a:solidFill>
              </a:rPr>
              <a:t>	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51"/>
          <p:cNvSpPr txBox="1">
            <a:spLocks noGrp="1"/>
          </p:cNvSpPr>
          <p:nvPr>
            <p:ph type="body" idx="3"/>
          </p:nvPr>
        </p:nvSpPr>
        <p:spPr>
          <a:xfrm>
            <a:off x="-861265" y="2786528"/>
            <a:ext cx="17392654" cy="298863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</a:t>
            </a:r>
            <a:r>
              <a:rPr lang="en-US" sz="5400" b="1" dirty="0">
                <a:solidFill>
                  <a:schemeClr val="bg1"/>
                </a:solidFill>
              </a:rPr>
              <a:t>Whitelisting attacking machine IP:</a:t>
            </a:r>
            <a:endParaRPr lang="en-US" sz="4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bg1"/>
                </a:solidFill>
              </a:rPr>
              <a:t>	 add - </a:t>
            </a:r>
            <a:r>
              <a:rPr lang="en-US" sz="4400" i="1" dirty="0" err="1">
                <a:solidFill>
                  <a:schemeClr val="bg1"/>
                </a:solidFill>
              </a:rPr>
              <a:t>sshd</a:t>
            </a:r>
            <a:r>
              <a:rPr lang="en-US" sz="4400" i="1" dirty="0">
                <a:solidFill>
                  <a:schemeClr val="bg1"/>
                </a:solidFill>
              </a:rPr>
              <a:t> : 192.168.1.90 </a:t>
            </a:r>
            <a:r>
              <a:rPr lang="en-US" sz="4400" dirty="0">
                <a:solidFill>
                  <a:schemeClr val="bg1"/>
                </a:solidFill>
              </a:rPr>
              <a:t>to </a:t>
            </a:r>
            <a:r>
              <a:rPr lang="en-US" sz="4400" i="1" dirty="0">
                <a:solidFill>
                  <a:schemeClr val="bg1"/>
                </a:solidFill>
              </a:rPr>
              <a:t>/</a:t>
            </a:r>
            <a:r>
              <a:rPr lang="en-US" sz="4400" i="1" dirty="0" err="1">
                <a:solidFill>
                  <a:schemeClr val="bg1"/>
                </a:solidFill>
              </a:rPr>
              <a:t>etc</a:t>
            </a:r>
            <a:r>
              <a:rPr lang="en-US" sz="4400" i="1" dirty="0">
                <a:solidFill>
                  <a:schemeClr val="bg1"/>
                </a:solidFill>
              </a:rPr>
              <a:t>/</a:t>
            </a:r>
            <a:r>
              <a:rPr lang="en-US" sz="4400" i="1" dirty="0" err="1">
                <a:solidFill>
                  <a:schemeClr val="bg1"/>
                </a:solidFill>
              </a:rPr>
              <a:t>hosts.allow</a:t>
            </a:r>
            <a:endParaRPr lang="en-US" sz="4400" i="1" dirty="0">
              <a:solidFill>
                <a:schemeClr val="bg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  <a:buNone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5B6B0-2BC8-4E73-90EC-50953701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186" y="0"/>
            <a:ext cx="5519464" cy="7531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568283-9DA9-44C8-849A-FAD1D7394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24" y="5775158"/>
            <a:ext cx="18528836" cy="490042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62F65CB-F09A-45B3-82EA-F19DAC948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24" y="39407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3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51"/>
          <p:cNvSpPr txBox="1">
            <a:spLocks noGrp="1"/>
          </p:cNvSpPr>
          <p:nvPr>
            <p:ph type="body" idx="3"/>
          </p:nvPr>
        </p:nvSpPr>
        <p:spPr>
          <a:xfrm>
            <a:off x="1613105" y="-28993"/>
            <a:ext cx="20549063" cy="2338925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  <a:buNone/>
            </a:pPr>
            <a:r>
              <a:rPr lang="en-US" sz="4800" b="1" dirty="0">
                <a:solidFill>
                  <a:schemeClr val="bg1"/>
                </a:solidFill>
              </a:rPr>
              <a:t>Open an obfuscated (high number), persistent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  <a:buNone/>
            </a:pPr>
            <a:r>
              <a:rPr lang="en-US" sz="4800" b="1" dirty="0">
                <a:solidFill>
                  <a:schemeClr val="bg1"/>
                </a:solidFill>
              </a:rPr>
              <a:t>SSH port in the 50,000 range (port 22 may be monitored)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5B6B0-2BC8-4E73-90EC-50953701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091" y="3590952"/>
            <a:ext cx="7230559" cy="986670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5A5C999-D782-47D2-A656-FD0566C9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24" y="394078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97E798-A931-402E-9A20-9472E6696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77" y="3783457"/>
            <a:ext cx="14678582" cy="4276976"/>
          </a:xfrm>
          <a:prstGeom prst="rect">
            <a:avLst/>
          </a:prstGeom>
        </p:spPr>
      </p:pic>
      <p:sp>
        <p:nvSpPr>
          <p:cNvPr id="10" name="Google Shape;2445;p151">
            <a:extLst>
              <a:ext uri="{FF2B5EF4-FFF2-40B4-BE49-F238E27FC236}">
                <a16:creationId xmlns:a16="http://schemas.microsoft.com/office/drawing/2014/main" id="{C0165172-D663-4849-BA49-57FDE16FA42F}"/>
              </a:ext>
            </a:extLst>
          </p:cNvPr>
          <p:cNvSpPr txBox="1">
            <a:spLocks/>
          </p:cNvSpPr>
          <p:nvPr/>
        </p:nvSpPr>
        <p:spPr>
          <a:xfrm>
            <a:off x="1613105" y="2827793"/>
            <a:ext cx="17537033" cy="233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  <a:buFont typeface="Roboto"/>
              <a:buNone/>
            </a:pPr>
            <a:r>
              <a:rPr lang="en-US" sz="4400" dirty="0">
                <a:solidFill>
                  <a:schemeClr val="bg1"/>
                </a:solidFill>
              </a:rPr>
              <a:t>Add port in </a:t>
            </a:r>
            <a:r>
              <a:rPr lang="en-US" sz="4400" i="1" dirty="0">
                <a:solidFill>
                  <a:schemeClr val="bg1"/>
                </a:solidFill>
              </a:rPr>
              <a:t>/</a:t>
            </a:r>
            <a:r>
              <a:rPr lang="en-US" sz="4400" i="1" dirty="0" err="1">
                <a:solidFill>
                  <a:schemeClr val="bg1"/>
                </a:solidFill>
              </a:rPr>
              <a:t>etc</a:t>
            </a:r>
            <a:r>
              <a:rPr lang="en-US" sz="4400" i="1" dirty="0">
                <a:solidFill>
                  <a:schemeClr val="bg1"/>
                </a:solidFill>
              </a:rPr>
              <a:t>/</a:t>
            </a:r>
            <a:r>
              <a:rPr lang="en-US" sz="4400" i="1" dirty="0" err="1">
                <a:solidFill>
                  <a:schemeClr val="bg1"/>
                </a:solidFill>
              </a:rPr>
              <a:t>ssh</a:t>
            </a:r>
            <a:r>
              <a:rPr lang="en-US" sz="4400" i="1" dirty="0">
                <a:solidFill>
                  <a:schemeClr val="bg1"/>
                </a:solidFill>
              </a:rPr>
              <a:t>/</a:t>
            </a:r>
            <a:r>
              <a:rPr lang="en-US" sz="4400" i="1" dirty="0" err="1">
                <a:solidFill>
                  <a:schemeClr val="bg1"/>
                </a:solidFill>
              </a:rPr>
              <a:t>sshd_config</a:t>
            </a:r>
            <a:r>
              <a:rPr lang="en-US" sz="4400" i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1227FC-C90B-4007-A9BD-2559CCEAE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009" y="9993072"/>
            <a:ext cx="14678582" cy="2648029"/>
          </a:xfrm>
          <a:prstGeom prst="rect">
            <a:avLst/>
          </a:prstGeom>
        </p:spPr>
      </p:pic>
      <p:sp>
        <p:nvSpPr>
          <p:cNvPr id="13" name="Google Shape;2445;p151">
            <a:extLst>
              <a:ext uri="{FF2B5EF4-FFF2-40B4-BE49-F238E27FC236}">
                <a16:creationId xmlns:a16="http://schemas.microsoft.com/office/drawing/2014/main" id="{A9DD774B-2116-445F-8AF6-8C31B1CE1BD7}"/>
              </a:ext>
            </a:extLst>
          </p:cNvPr>
          <p:cNvSpPr txBox="1">
            <a:spLocks/>
          </p:cNvSpPr>
          <p:nvPr/>
        </p:nvSpPr>
        <p:spPr>
          <a:xfrm>
            <a:off x="1517564" y="8656916"/>
            <a:ext cx="17537033" cy="233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  <a:buFont typeface="Roboto"/>
              <a:buNone/>
            </a:pPr>
            <a:r>
              <a:rPr lang="en-US" sz="4400" dirty="0">
                <a:solidFill>
                  <a:schemeClr val="bg1"/>
                </a:solidFill>
              </a:rPr>
              <a:t>Restart the </a:t>
            </a:r>
            <a:r>
              <a:rPr lang="en-US" sz="4400" dirty="0" err="1">
                <a:solidFill>
                  <a:schemeClr val="bg1"/>
                </a:solidFill>
              </a:rPr>
              <a:t>sshd</a:t>
            </a:r>
            <a:r>
              <a:rPr lang="en-US" sz="4400" dirty="0">
                <a:solidFill>
                  <a:schemeClr val="bg1"/>
                </a:solidFill>
              </a:rPr>
              <a:t> service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62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16</a:t>
            </a:fld>
            <a:endParaRPr sz="1600"/>
          </a:p>
        </p:txBody>
      </p:sp>
      <p:sp>
        <p:nvSpPr>
          <p:cNvPr id="2452" name="Google Shape;2452;p152"/>
          <p:cNvSpPr txBox="1">
            <a:spLocks noGrp="1"/>
          </p:cNvSpPr>
          <p:nvPr>
            <p:ph type="title"/>
          </p:nvPr>
        </p:nvSpPr>
        <p:spPr>
          <a:xfrm>
            <a:off x="-945057" y="10970400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					Defensive hardening strategies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AB90A1-5ED6-4B67-A2FD-C845CA50769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4" y="228758"/>
            <a:ext cx="22166766" cy="108773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413" y="734776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17</a:t>
            </a:fld>
            <a:endParaRPr sz="1600"/>
          </a:p>
        </p:txBody>
      </p:sp>
      <p:sp>
        <p:nvSpPr>
          <p:cNvPr id="2452" name="Google Shape;2452;p152"/>
          <p:cNvSpPr txBox="1">
            <a:spLocks noGrp="1"/>
          </p:cNvSpPr>
          <p:nvPr>
            <p:ph type="title"/>
          </p:nvPr>
        </p:nvSpPr>
        <p:spPr>
          <a:xfrm>
            <a:off x="731257" y="2463038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</a:rPr>
              <a:t>Defensive hardening strategies</a:t>
            </a:r>
            <a:br>
              <a:rPr lang="en-US" dirty="0">
                <a:solidFill>
                  <a:schemeClr val="lt1"/>
                </a:solidFill>
              </a:rPr>
            </a:br>
            <a:br>
              <a:rPr lang="en-US" dirty="0">
                <a:solidFill>
                  <a:schemeClr val="lt1"/>
                </a:solidFill>
              </a:rPr>
            </a:br>
            <a:r>
              <a:rPr lang="en-US" sz="6600" dirty="0">
                <a:solidFill>
                  <a:schemeClr val="lt1"/>
                </a:solidFill>
              </a:rPr>
              <a:t>General Hardening and Principles</a:t>
            </a:r>
            <a:br>
              <a:rPr lang="en-US" sz="6600" dirty="0">
                <a:solidFill>
                  <a:schemeClr val="lt1"/>
                </a:solidFill>
              </a:rPr>
            </a:br>
            <a:r>
              <a:rPr lang="en-US" sz="6600" dirty="0">
                <a:solidFill>
                  <a:schemeClr val="lt1"/>
                </a:solidFill>
              </a:rPr>
              <a:t>Authentication</a:t>
            </a:r>
            <a:br>
              <a:rPr lang="en-US" sz="6600" dirty="0">
                <a:solidFill>
                  <a:schemeClr val="lt1"/>
                </a:solidFill>
              </a:rPr>
            </a:br>
            <a:r>
              <a:rPr lang="en-US" sz="6600" dirty="0">
                <a:solidFill>
                  <a:schemeClr val="lt1"/>
                </a:solidFill>
              </a:rPr>
              <a:t>Apache HTTP</a:t>
            </a:r>
            <a:br>
              <a:rPr lang="en-US" sz="6600" dirty="0">
                <a:solidFill>
                  <a:schemeClr val="lt1"/>
                </a:solidFill>
              </a:rPr>
            </a:br>
            <a:r>
              <a:rPr lang="en-US" sz="6600" dirty="0">
                <a:solidFill>
                  <a:schemeClr val="lt1"/>
                </a:solidFill>
              </a:rPr>
              <a:t>MySQL</a:t>
            </a:r>
            <a:br>
              <a:rPr lang="en-US" sz="6600" dirty="0">
                <a:solidFill>
                  <a:schemeClr val="lt1"/>
                </a:solidFill>
              </a:rPr>
            </a:br>
            <a:r>
              <a:rPr lang="en-US" sz="6600" dirty="0">
                <a:solidFill>
                  <a:schemeClr val="lt1"/>
                </a:solidFill>
              </a:rPr>
              <a:t>Wordpress</a:t>
            </a:r>
            <a:br>
              <a:rPr lang="en-US" sz="6600" dirty="0">
                <a:solidFill>
                  <a:schemeClr val="lt1"/>
                </a:solidFill>
              </a:rPr>
            </a:br>
            <a:r>
              <a:rPr lang="en-US" sz="6600" dirty="0">
                <a:solidFill>
                  <a:schemeClr val="lt1"/>
                </a:solidFill>
              </a:rPr>
              <a:t>SSH</a:t>
            </a:r>
            <a:br>
              <a:rPr lang="en-US" sz="6600" dirty="0">
                <a:solidFill>
                  <a:schemeClr val="lt1"/>
                </a:solidFill>
              </a:rPr>
            </a:br>
            <a:r>
              <a:rPr lang="en-US" sz="6600" dirty="0">
                <a:solidFill>
                  <a:schemeClr val="lt1"/>
                </a:solidFill>
              </a:rPr>
              <a:t>Monitoring</a:t>
            </a:r>
            <a:br>
              <a:rPr lang="en-US" sz="6600" dirty="0">
                <a:solidFill>
                  <a:schemeClr val="lt1"/>
                </a:solidFill>
              </a:rPr>
            </a:b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809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18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7621D-1BAB-4D2B-97E3-4B908C67B5B8}"/>
              </a:ext>
            </a:extLst>
          </p:cNvPr>
          <p:cNvSpPr txBox="1"/>
          <p:nvPr/>
        </p:nvSpPr>
        <p:spPr>
          <a:xfrm>
            <a:off x="2158920" y="971551"/>
            <a:ext cx="20059650" cy="11477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07000"/>
              </a:lnSpc>
              <a:spcBef>
                <a:spcPts val="1200"/>
              </a:spcBef>
            </a:pPr>
            <a:r>
              <a:rPr lang="en-AU" sz="6000" b="1" kern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MITIGATIONS and HARDENING</a:t>
            </a:r>
            <a:endParaRPr lang="en-AU" sz="5400" b="1" kern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ctr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AU" sz="36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 Update OpenSSH to the latest version – 8.3.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1.2 Update Apache HTTP to the latest version – 2.4.46.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 Update Samba to the latest version – 4.13.3.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1.4 Monitor SSH.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1.5 Monitor /etc/shadow and /etc/passwd folder.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1.6 Monitor failed logins.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1.7 Monitor excessive packets sent for brute force attacks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1.8 Monitor open ports.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1.9 Disable service scan details and obfuscate information provided in scan reports 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1.10 Block all incoming SSH connections, while whitelisting known IPs.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1.11 Setup an IPS such as Fail2Ban, to blacklist SSH connections after a few failures.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AU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1.12 Maintain a full backup in case of extreme compromise.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1.14 Remove unnecessary software and services.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1.15 Change default usernames and passwords; and reduce admin account privileges.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1.16 Principle of least privilege – restrict privilege wherever possible.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1.17 Regularly update and patch OS and applications.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1.18 Implement logging and auditing.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1.19 Review the companies Security Posture and employee education.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endParaRPr lang="en-AU" sz="1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57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19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2669A9D-EC7F-4196-A94C-29FE82ECE87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782" y="2553083"/>
            <a:ext cx="15818168" cy="10229468"/>
          </a:xfrm>
          <a:prstGeom prst="rect">
            <a:avLst/>
          </a:prstGeom>
        </p:spPr>
      </p:pic>
      <p:sp>
        <p:nvSpPr>
          <p:cNvPr id="7" name="Google Shape;2452;p152">
            <a:extLst>
              <a:ext uri="{FF2B5EF4-FFF2-40B4-BE49-F238E27FC236}">
                <a16:creationId xmlns:a16="http://schemas.microsoft.com/office/drawing/2014/main" id="{F560B1C7-C920-49A4-B56B-C4527D87B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7421" y="571136"/>
            <a:ext cx="25081407" cy="131445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					</a:t>
            </a:r>
            <a:r>
              <a:rPr lang="en-US" sz="8800" dirty="0">
                <a:solidFill>
                  <a:schemeClr val="lt1"/>
                </a:solidFill>
              </a:rPr>
              <a:t>General hardening principles</a:t>
            </a:r>
            <a:endParaRPr sz="8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814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ircraft, airplane&#10;&#10;Description automatically generated">
            <a:extLst>
              <a:ext uri="{FF2B5EF4-FFF2-40B4-BE49-F238E27FC236}">
                <a16:creationId xmlns:a16="http://schemas.microsoft.com/office/drawing/2014/main" id="{FAAEE49F-0245-445B-A99E-ED8F85A36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557" b="12408"/>
          <a:stretch/>
        </p:blipFill>
        <p:spPr>
          <a:xfrm>
            <a:off x="3278953" y="701071"/>
            <a:ext cx="17819744" cy="13014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21720-30CA-4495-8999-B19F67C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19900" dirty="0"/>
              <a:t>The Brief</a:t>
            </a:r>
          </a:p>
        </p:txBody>
      </p:sp>
    </p:spTree>
    <p:extLst>
      <p:ext uri="{BB962C8B-B14F-4D97-AF65-F5344CB8AC3E}">
        <p14:creationId xmlns:p14="http://schemas.microsoft.com/office/powerpoint/2010/main" val="53141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20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B2305-7E8F-4B5E-9EF3-ED6AA233B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317" y="1129674"/>
            <a:ext cx="12418856" cy="115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29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21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F54661-A1CC-4768-A17F-671929AB9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626" y="869821"/>
            <a:ext cx="11552238" cy="120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8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22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58055F-81F1-4A37-84AA-530B1F4E6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502" y="1092993"/>
            <a:ext cx="11240485" cy="115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4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23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BB70B-F58D-4E64-AB7F-2C4EC1FE0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633" y="1263024"/>
            <a:ext cx="11542223" cy="112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1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24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2016D-3ABC-44C0-9BEB-57E017ADD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564" y="926515"/>
            <a:ext cx="9870362" cy="118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25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8560A-78C9-48D7-AA0F-68E9E2D1D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593" y="1185224"/>
            <a:ext cx="15638463" cy="1134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8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26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ACC8A-677A-43FE-9C63-C0637296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12" y="1420415"/>
            <a:ext cx="14500226" cy="108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26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27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53404-2FCA-4E9F-AEFA-2C7C4833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457" y="1169191"/>
            <a:ext cx="10442575" cy="114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7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28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C8CF8-9E61-4321-B2D1-6C345ACC7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299" y="999694"/>
            <a:ext cx="10433051" cy="117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51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29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7CA2B-FDAC-45B4-9923-0030F16DF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06" y="1283987"/>
            <a:ext cx="10485438" cy="111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1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9"/>
          <p:cNvSpPr txBox="1">
            <a:spLocks noGrp="1"/>
          </p:cNvSpPr>
          <p:nvPr>
            <p:ph type="body" idx="2"/>
          </p:nvPr>
        </p:nvSpPr>
        <p:spPr>
          <a:xfrm>
            <a:off x="2397211" y="2669059"/>
            <a:ext cx="13765427" cy="9234555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ea typeface="Roboto Black"/>
                <a:cs typeface="Roboto Black"/>
                <a:sym typeface="Roboto Black"/>
              </a:rPr>
              <a:t>Network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/>
              <a:t>Address Range: 192.168.1.0/24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/>
              <a:t>Netmask: 255.255.255.0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/>
              <a:t>Gateway: 192.168.1.1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400" u="sng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lang="en-AU" sz="24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IPv4: 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Hostname: Gateway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OS: Windows 10 Pro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IPv4: 192.168.1.105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Hostname: Capstone</a:t>
            </a:r>
          </a:p>
          <a:p>
            <a:pPr>
              <a:buClr>
                <a:schemeClr val="dk1"/>
              </a:buClr>
              <a:buSzPts val="1100"/>
            </a:pPr>
            <a:r>
              <a:rPr lang="en-AU" sz="20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IPv4: 192.168.1.90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Hostname: Kali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IPv4: 192.168.1.100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Hostname: ELK Server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/>
              <a:t>IPv4:</a:t>
            </a:r>
            <a:r>
              <a:rPr lang="en-AU" sz="2000" dirty="0"/>
              <a:t> 192.168.1.110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/>
              <a:t>OS: Linux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/>
              <a:t>Hostname: Raven 1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AU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AU" sz="2000" dirty="0"/>
              <a:t>IPv4: 192.168.1.115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AU" sz="2000" dirty="0"/>
              <a:t>OS: Linux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AU" sz="2000" dirty="0"/>
              <a:t>Hostname: Raven 2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Raven Industries Network Topology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5FCB36-AD67-4155-806E-A2E5D08A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12" y="2880871"/>
            <a:ext cx="12325350" cy="877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33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5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30</a:t>
            </a:fld>
            <a:endParaRPr sz="1600"/>
          </a:p>
        </p:txBody>
      </p:sp>
      <p:sp>
        <p:nvSpPr>
          <p:cNvPr id="2453" name="Google Shape;2453;p15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547C5-3A3D-4DC6-BCE4-6B6EED9A65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15685" y="696485"/>
            <a:ext cx="12146280" cy="123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7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610C5-DE03-4062-8E15-902BF7D0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</p:spPr>
        <p:txBody>
          <a:bodyPr/>
          <a:lstStyle/>
          <a:p>
            <a:r>
              <a:rPr lang="en-AU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38482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6FDA-39A9-449D-9AF7-942A8F61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Further in-depth report of Attack Narrative</a:t>
            </a:r>
          </a:p>
        </p:txBody>
      </p:sp>
    </p:spTree>
    <p:extLst>
      <p:ext uri="{BB962C8B-B14F-4D97-AF65-F5344CB8AC3E}">
        <p14:creationId xmlns:p14="http://schemas.microsoft.com/office/powerpoint/2010/main" val="1253435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D2808-0482-4C5B-A8ED-4F3E74A0E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57" y="880629"/>
            <a:ext cx="9908743" cy="119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3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9F8BB-A25F-4DF5-93FB-567EF9857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582" y="704416"/>
            <a:ext cx="11337559" cy="121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73D4A-A3DD-48D8-8EE1-424B751F9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85" y="583622"/>
            <a:ext cx="11151857" cy="12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43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1A4607-2B8E-444E-A9FA-438B59451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710" y="925224"/>
            <a:ext cx="11082000" cy="124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09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36869D-DE89-4EB4-B5DC-DA2AB34F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74" y="1007917"/>
            <a:ext cx="11761301" cy="122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52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C2684-7C3F-4981-9299-2AE34F9E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17" y="1118321"/>
            <a:ext cx="10752016" cy="1216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01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BAB08-635A-4118-80B8-F0B65444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99" y="783215"/>
            <a:ext cx="8579138" cy="1245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ircraft, airplane&#10;&#10;Description automatically generated">
            <a:extLst>
              <a:ext uri="{FF2B5EF4-FFF2-40B4-BE49-F238E27FC236}">
                <a16:creationId xmlns:a16="http://schemas.microsoft.com/office/drawing/2014/main" id="{FAAEE49F-0245-445B-A99E-ED8F85A36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557" b="12408"/>
          <a:stretch/>
        </p:blipFill>
        <p:spPr>
          <a:xfrm>
            <a:off x="3278953" y="701071"/>
            <a:ext cx="17819744" cy="13014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21720-30CA-4495-8999-B19F67C1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75" y="3179358"/>
            <a:ext cx="22914900" cy="2112900"/>
          </a:xfrm>
        </p:spPr>
        <p:txBody>
          <a:bodyPr/>
          <a:lstStyle/>
          <a:p>
            <a:r>
              <a:rPr lang="en-AU" sz="16600" dirty="0"/>
              <a:t>Executive Summary</a:t>
            </a:r>
            <a:br>
              <a:rPr lang="en-AU" sz="16600" dirty="0"/>
            </a:br>
            <a:r>
              <a:rPr lang="en-AU" sz="16600" dirty="0"/>
              <a:t>of engagement</a:t>
            </a:r>
          </a:p>
        </p:txBody>
      </p:sp>
    </p:spTree>
    <p:extLst>
      <p:ext uri="{BB962C8B-B14F-4D97-AF65-F5344CB8AC3E}">
        <p14:creationId xmlns:p14="http://schemas.microsoft.com/office/powerpoint/2010/main" val="254860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23FEE-CD77-488A-99ED-F1BAF61E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74" y="1303626"/>
            <a:ext cx="12481501" cy="1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93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BCC17-F7FA-425A-B631-A8D21210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061" y="801306"/>
            <a:ext cx="10442575" cy="121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4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A8BEC-262D-4BF6-944D-AF36F9775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687" y="1826203"/>
            <a:ext cx="15251666" cy="87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44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EF376-B099-4386-B9BE-EFC038A5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002" y="1229157"/>
            <a:ext cx="10209645" cy="119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78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1BF3A-464C-48FB-895C-1B20DAFF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860" y="1271623"/>
            <a:ext cx="10265930" cy="11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48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369B7-CC8D-4800-9B4D-D0F6B456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979" y="1084551"/>
            <a:ext cx="10669692" cy="115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50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069BE-FA17-47FB-92D5-5A42AA60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423" y="1316140"/>
            <a:ext cx="8884804" cy="110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56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F5F99-1151-430B-8307-49C31332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52" y="1927946"/>
            <a:ext cx="15530946" cy="98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77B0E-647E-430E-BA22-286706F6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46" y="1047750"/>
            <a:ext cx="13117757" cy="116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18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1EAA6-9A51-474C-9190-BF65E6FF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15" y="2549236"/>
            <a:ext cx="17575220" cy="86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5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Google Shape;237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81" y="734776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5</a:t>
            </a:fld>
            <a:endParaRPr sz="1600"/>
          </a:p>
        </p:txBody>
      </p:sp>
      <p:sp>
        <p:nvSpPr>
          <p:cNvPr id="2379" name="Google Shape;2379;p142"/>
          <p:cNvSpPr txBox="1">
            <a:spLocks noGrp="1"/>
          </p:cNvSpPr>
          <p:nvPr>
            <p:ph type="title"/>
          </p:nvPr>
        </p:nvSpPr>
        <p:spPr>
          <a:xfrm>
            <a:off x="731381" y="786600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Vulnerabilities Exploited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80" name="Google Shape;2380;p14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7A29F-616A-4EC8-BDD7-E753D3685B4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02" y="2808300"/>
            <a:ext cx="19423380" cy="92313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833B3-833F-472C-8177-CC8CB3FA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689" y="1021079"/>
            <a:ext cx="11132272" cy="1167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45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41E2A-EE35-4E2B-8942-B6424645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902" y="1078272"/>
            <a:ext cx="10133846" cy="115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700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BCE8E-E32B-4622-B6F6-FAC8A66E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45" y="1300811"/>
            <a:ext cx="12782760" cy="1111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30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AA80A-A53E-44C2-AF8B-68FAC6CE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369" y="1015843"/>
            <a:ext cx="8838911" cy="1168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33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98A91-814D-4AE3-B736-9FAD315EC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147" y="1342375"/>
            <a:ext cx="11915356" cy="110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48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B0786-5596-4F8A-9DB1-85C901F7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680" y="1054893"/>
            <a:ext cx="10910289" cy="1160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76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2951-9C84-4302-BB95-BF1BE0B64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492" y="2056750"/>
            <a:ext cx="15920665" cy="960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2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25323-8C32-4D77-8860-CD05EE9A0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802" y="1563182"/>
            <a:ext cx="13664045" cy="105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35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75E4E-DE67-43C1-8E6B-69CE2346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69" y="2298772"/>
            <a:ext cx="18014511" cy="911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94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FFAB3-4954-4681-B6E7-CCA931569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8" y="1157288"/>
            <a:ext cx="11280774" cy="1140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Critical Vulnerabilities Exploited: Raven 1</a:t>
            </a:r>
            <a:endParaRPr dirty="0"/>
          </a:p>
        </p:txBody>
      </p:sp>
      <p:sp>
        <p:nvSpPr>
          <p:cNvPr id="2363" name="Google Shape;2363;p140"/>
          <p:cNvSpPr txBox="1">
            <a:spLocks noGrp="1"/>
          </p:cNvSpPr>
          <p:nvPr>
            <p:ph type="body" idx="3"/>
          </p:nvPr>
        </p:nvSpPr>
        <p:spPr>
          <a:xfrm>
            <a:off x="717358" y="21049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4400" dirty="0"/>
              <a:t>The following vulnerabilities were used in compromising Raven 1. Contained within the attached report is a list of 35 vulnerabilities culled from over 100 to be addressed, almost of which will be mitigated by updating applications.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2364" name="Google Shape;2364;p140"/>
          <p:cNvGraphicFramePr/>
          <p:nvPr>
            <p:extLst>
              <p:ext uri="{D42A27DB-BD31-4B8C-83A1-F6EECF244321}">
                <p14:modId xmlns:p14="http://schemas.microsoft.com/office/powerpoint/2010/main" val="2219723725"/>
              </p:ext>
            </p:extLst>
          </p:nvPr>
        </p:nvGraphicFramePr>
        <p:xfrm>
          <a:off x="1190946" y="4434810"/>
          <a:ext cx="21995625" cy="7546865"/>
        </p:xfrm>
        <a:graphic>
          <a:graphicData uri="http://schemas.openxmlformats.org/drawingml/2006/table">
            <a:tbl>
              <a:tblPr>
                <a:noFill/>
                <a:tableStyleId>{9FD97254-A117-4E01-8086-97E48DAAB343}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Webserver directory listing 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Webserver directories are viewable from a browser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access internal files at a browser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</a:t>
                      </a: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brute forcing usernames 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 and Steven usernames easily brute forced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usernames, brute force attacks can be launched against SSH login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AU"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Michael’s SSH password  could be brute forced and both users could be logged in through SSH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access to an SSH login means a system breach. This is tied into password strength.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Critical Vulnerabilities</a:t>
            </a:r>
            <a:r>
              <a:rPr lang="en-US" dirty="0"/>
              <a:t>: Raven 1</a:t>
            </a:r>
            <a:endParaRPr dirty="0"/>
          </a:p>
        </p:txBody>
      </p:sp>
      <p:sp>
        <p:nvSpPr>
          <p:cNvPr id="2371" name="Google Shape;2371;p14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2372" name="Google Shape;2372;p141"/>
          <p:cNvGraphicFramePr/>
          <p:nvPr>
            <p:extLst>
              <p:ext uri="{D42A27DB-BD31-4B8C-83A1-F6EECF244321}">
                <p14:modId xmlns:p14="http://schemas.microsoft.com/office/powerpoint/2010/main" val="3705007462"/>
              </p:ext>
            </p:extLst>
          </p:nvPr>
        </p:nvGraphicFramePr>
        <p:xfrm>
          <a:off x="703375" y="2125325"/>
          <a:ext cx="21995625" cy="10363080"/>
        </p:xfrm>
        <a:graphic>
          <a:graphicData uri="http://schemas.openxmlformats.org/drawingml/2006/table">
            <a:tbl>
              <a:tblPr>
                <a:noFill/>
                <a:tableStyleId>{9FD97254-A117-4E01-8086-97E48DAAB343}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AU" sz="36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Michael’s password</a:t>
                      </a:r>
                      <a:r>
                        <a:rPr lang="en-AU" sz="3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  <a:endParaRPr lang="en-AU" sz="2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1"/>
                      <a:r>
                        <a:rPr lang="en-AU" sz="3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- username is password.</a:t>
                      </a:r>
                      <a:endParaRPr lang="en-AU" sz="2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1"/>
                      <a:r>
                        <a:rPr lang="en-AU" sz="3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- password is a name, extremely      weak and fails basic requirements.</a:t>
                      </a:r>
                      <a:endParaRPr lang="en-AU" sz="2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1"/>
                      <a:r>
                        <a:rPr lang="en-AU" sz="3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Can be brute forced</a:t>
                      </a:r>
                      <a:endParaRPr lang="en-AU" sz="2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AU" sz="36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Steven’s password</a:t>
                      </a:r>
                      <a:endParaRPr lang="en-AU" sz="2400" b="0" i="0" u="sng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1"/>
                      <a:r>
                        <a:rPr lang="en-AU" sz="3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Weak password (no symbols, less than 8 char., no upper)</a:t>
                      </a:r>
                    </a:p>
                    <a:p>
                      <a:pPr lvl="1"/>
                      <a:r>
                        <a:rPr lang="en-AU" sz="3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Steven’s hash easily cracked</a:t>
                      </a:r>
                      <a:endParaRPr lang="en-AU" sz="2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the critical point of breach, in both cases with these users. If the passwords hadn’t been so weak, brute forcing and cracking would not have been so successful.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Wp_config.php</a:t>
                      </a: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easily accessed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config file contained credentials and could be found in Michael’s account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provided access to a MySQL database that contained password hashes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39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showed databases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could view databases after logging in, this should be disabled.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Being able to access the databases provided user password hashes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D46B-A8CA-44BE-8A80-B7F829B0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Attack Narrative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FE297-9217-483F-948B-3026076F54E3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8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E8A6998-DB84-47BD-8E92-3005E17CC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1381760"/>
            <a:ext cx="24377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D3B2EA-DB89-48F0-9D7E-0CAAD73C7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8160" y="376360"/>
            <a:ext cx="12023090" cy="201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6000" b="1" i="0" u="none" strike="noStrike" cap="none" normalizeH="0" baseline="0" dirty="0">
                <a:ln>
                  <a:noFill/>
                </a:ln>
                <a:solidFill>
                  <a:srgbClr val="1F386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of Attack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2F19684-0457-4721-816B-B0ACAC2AD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8625" y="1987565"/>
            <a:ext cx="6101080" cy="1061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Tx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kumimoji="0" lang="en-AU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Netdiscover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Nmap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kumimoji="0" lang="en-AU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Gobuster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kumimoji="0" lang="en-AU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WPScan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Nmap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kumimoji="0" lang="en-AU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Autorecon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Legion.</a:t>
            </a:r>
            <a:endParaRPr kumimoji="0" lang="en-AU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AU" alt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Browser to Webserver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AU" alt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Hydra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AU" alt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 MySQL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 SCP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 John the Ripper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 SSH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15. Interactive shell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16. Root access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17. MySQL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18. SCP</a:t>
            </a:r>
            <a:r>
              <a:rPr kumimoji="0" lang="en-AU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AU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19. Post Exploitation.</a:t>
            </a:r>
            <a:endParaRPr kumimoji="0" lang="en-AU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7338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873</Words>
  <Application>Microsoft Office PowerPoint</Application>
  <PresentationFormat>Custom</PresentationFormat>
  <Paragraphs>163</Paragraphs>
  <Slides>59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4" baseType="lpstr">
      <vt:lpstr>Amatic SC</vt:lpstr>
      <vt:lpstr>Arial</vt:lpstr>
      <vt:lpstr>Calibri</vt:lpstr>
      <vt:lpstr>Calibri Light</vt:lpstr>
      <vt:lpstr>Helvetica Neue</vt:lpstr>
      <vt:lpstr>Inconsolata</vt:lpstr>
      <vt:lpstr>Lato Light</vt:lpstr>
      <vt:lpstr>Roboto</vt:lpstr>
      <vt:lpstr>Roboto Black</vt:lpstr>
      <vt:lpstr>Roboto Light</vt:lpstr>
      <vt:lpstr>Roboto Medium</vt:lpstr>
      <vt:lpstr>Roboto Thin</vt:lpstr>
      <vt:lpstr>Simple Light</vt:lpstr>
      <vt:lpstr>2_Custom Design</vt:lpstr>
      <vt:lpstr>Simple Light</vt:lpstr>
      <vt:lpstr>PowerPoint Presentation</vt:lpstr>
      <vt:lpstr>The Brief</vt:lpstr>
      <vt:lpstr>Raven Industries Network Topology</vt:lpstr>
      <vt:lpstr>Executive Summary of engagement</vt:lpstr>
      <vt:lpstr>Vulnerabilities Exploited </vt:lpstr>
      <vt:lpstr>Critical Vulnerabilities Exploited: Raven 1</vt:lpstr>
      <vt:lpstr>Critical Vulnerabilities: Raven 1</vt:lpstr>
      <vt:lpstr>Attack Narrative</vt:lpstr>
      <vt:lpstr>PowerPoint Presentation</vt:lpstr>
      <vt:lpstr>Summary of Results</vt:lpstr>
      <vt:lpstr>Maintaining Access </vt:lpstr>
      <vt:lpstr>Main target of attack:  Backdooring the Target</vt:lpstr>
      <vt:lpstr>PowerPoint Presentation</vt:lpstr>
      <vt:lpstr>PowerPoint Presentation</vt:lpstr>
      <vt:lpstr>PowerPoint Presentation</vt:lpstr>
      <vt:lpstr>     Defensive hardening strategies </vt:lpstr>
      <vt:lpstr>Defensive hardening strategies  General Hardening and Principles Authentication Apache HTTP MySQL Wordpress SSH Monitoring  </vt:lpstr>
      <vt:lpstr>PowerPoint Presentation</vt:lpstr>
      <vt:lpstr>     General hardening principles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Further in-depth report of Attack Narrative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dc:creator>Sam Geron</dc:creator>
  <cp:lastModifiedBy>Sam Geron</cp:lastModifiedBy>
  <cp:revision>52</cp:revision>
  <dcterms:modified xsi:type="dcterms:W3CDTF">2021-01-20T09:24:05Z</dcterms:modified>
</cp:coreProperties>
</file>